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93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10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פתיחה קצרה: ההדרכה נותנת בסיס לעבודה בטוחה. היא אינה מחליפה הדרכה ייעודית לתפקיד, למכונה, לחומר מסוכן או לאזור עבודה מסוים.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לומר לעובדים שמטף אינו חובה להשתמש בכל מצב. אם יש ספק, מתפנים ומדווחים. לא נכנסים לעשן ולא מכבים כאשר אין נתיב מילוט.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להציג את נקודת הכינוס הספציפית באתר ואת דרכי המילוט. אם יש עובדים עם מגבלה או מבקרים, יש לוודא שיודעים מי מסייע להם.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להסביר שהרמה ידנית אינה מבחן כוח. תכנון מוקדם ואמצעי עזר הם חלק מהעבודה, לא עיכוב.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כדאי לתת לעובדים דוגמה לאירוע קטן שחייב דיווח. להדגיש שאין ענישה על דיווח אמיתי; המטרה היא מניעה ולמידה.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אפשר להציג את המצבים בלי התשובה קודם, לשאול את העובדים, ואז לחשוף את דרך הפעולה הנכונה.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בסיום יש לוודא שהעובד הבין למי פונים, איפה נקודת הכינוס, מה ציוד המגן הנדרש לו, ומה אסור לו לעשות ללא אישור.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שקף זה מיועד לשמירת עקיבות. לפני העברה ללקוח או העלאה לאתר, מומלץ לעדכן פרטי חברה, גרסה ותאריך.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להדגיש שהמטרה אינה להעביר רשימת איסורים בלבד. המטרה היא שכל עובד ידע לעצור, לשאול ולדווח כאשר משהו לא בטוח.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כאן חשוב לחדד את זכות וחובת העצירה. עובד חדש לא נמדד לפי מהירות ההסתגלות אלא לפי עבודה בטוחה ודיווח בזמן.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לעבור עם העובדים על דוגמאות מהאתר. להדגיש שהסיכון לא תמיד נראה דרמטי: כבל על הרצפה, מדף עמוס או קופסה במעבר עלולים לגרום לפגיעה.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להסביר שסדר וניקיון הם בקרת סיכון בסיסית. עובד חדש צריך להבין שהשארת ציוד במעבר אינה “רק אי סדר”, אלא מפגע בטיחותי.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לציין שלא כל ציוד מתאים לכל סיכון. לדוגמה: לא כל כפפה מתאימה לחומר כימי, ולא כל משקף מתאים לעבודה עם סיכון נתזים.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להדגיש שעובד חדש אינו פותח מכונה ואינו מבצע תיקון עצמאי. כל טיפול במכונה מחייב הרשאה וניתוק אנרגיות לפי הנוהל המקומי.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לחדד שעובד שאינו חשמלאי לא מטפל בתקלה חשמלית. גם פעולה קטנה כמו פתיחת מכסה או החלפת רכיב יכולה להיות מסוכנת ולא מורשית.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להתאים את ההסבר לחומרים באתר. אם אין חומרים מסוכנים, להתייחס לחומרי ניקוי, שמנים, דבקים וספריי תעשייתי כדוגמאות בסיסיות.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well_lit_industrial_workplace_factory_or_batch_1.png"/>
          <p:cNvPicPr>
            <a:picLocks noChangeAspect="1"/>
          </p:cNvPicPr>
          <p:nvPr/>
        </p:nvPicPr>
        <p:blipFill>
          <a:blip r:embed="rId3"/>
          <a:srcRect l="19968" r="19968"/>
          <a:stretch/>
        </p:blipFill>
        <p:spPr>
          <a:xfrm>
            <a:off x="384048" y="594360"/>
            <a:ext cx="5806440" cy="54406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291072" y="594360"/>
            <a:ext cx="45720" cy="5440680"/>
          </a:xfrm>
          <a:prstGeom prst="rect">
            <a:avLst/>
          </a:prstGeom>
          <a:solidFill>
            <a:srgbClr val="2E8B3C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4" name="Image 1" descr="/mnt/data/image(30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2912" y="411480"/>
            <a:ext cx="2103120" cy="8046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37960" y="1508760"/>
            <a:ext cx="5120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380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בטיחות בסיסית</a:t>
            </a:r>
            <a:endParaRPr lang="en-US" sz="3800" dirty="0"/>
          </a:p>
          <a:p>
            <a:pPr marL="0" indent="0" algn="r" rtl="1">
              <a:buNone/>
            </a:pPr>
            <a:r>
              <a:rPr lang="en-US" sz="380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לעובד חדש</a:t>
            </a:r>
            <a:endParaRPr lang="en-US" sz="3800" dirty="0"/>
          </a:p>
        </p:txBody>
      </p:sp>
      <p:sp>
        <p:nvSpPr>
          <p:cNvPr id="6" name="Text 2"/>
          <p:cNvSpPr/>
          <p:nvPr/>
        </p:nvSpPr>
        <p:spPr>
          <a:xfrm>
            <a:off x="6537960" y="2907792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מצגת קליטה והנחיות יסוד לעבודה בטוחה</a:t>
            </a:r>
            <a:endParaRPr lang="en-US" sz="1650" dirty="0"/>
          </a:p>
        </p:txBody>
      </p:sp>
      <p:sp>
        <p:nvSpPr>
          <p:cNvPr id="7" name="Shape 3"/>
          <p:cNvSpPr/>
          <p:nvPr/>
        </p:nvSpPr>
        <p:spPr>
          <a:xfrm>
            <a:off x="6537960" y="3703320"/>
            <a:ext cx="5120640" cy="502920"/>
          </a:xfrm>
          <a:prstGeom prst="roundRect">
            <a:avLst>
              <a:gd name="adj" fmla="val 14545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4"/>
          <p:cNvSpPr/>
          <p:nvPr/>
        </p:nvSpPr>
        <p:spPr>
          <a:xfrm>
            <a:off x="6583680" y="3758184"/>
            <a:ext cx="5029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יש להתאים לסיכונים ולנהלים הספציפיים באתר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6537960" y="5577840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01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8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מניעת אש ותגובה ראשונית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10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pic>
        <p:nvPicPr>
          <p:cNvPr id="8" name="Image 1" descr="/mnt/data/wide_clean_vector_illustration_scene_of_an_emerge_batch_4.png"/>
          <p:cNvPicPr>
            <a:picLocks noChangeAspect="1"/>
          </p:cNvPicPr>
          <p:nvPr/>
        </p:nvPicPr>
        <p:blipFill>
          <a:blip r:embed="rId4"/>
          <a:srcRect l="7973" r="7973"/>
          <a:stretch/>
        </p:blipFill>
        <p:spPr>
          <a:xfrm>
            <a:off x="640080" y="1170432"/>
            <a:ext cx="5257800" cy="35204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99632" y="1344168"/>
            <a:ext cx="5074920" cy="37673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69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לחסום מטפים, גלגלוני כיבוי, דלתות אש, יציאות חירום או דרכי גישה.</a:t>
            </a:r>
            <a:endParaRPr lang="en-US" sz="1690" dirty="0"/>
          </a:p>
          <a:p>
            <a:pPr marL="0" indent="0" algn="r" rtl="1">
              <a:buNone/>
            </a:pPr>
            <a:r>
              <a:rPr lang="en-US" sz="169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לבצע עבודה חמה, חיתוך, השחזה או שימוש באש גלויה ללא היתר מתאים.</a:t>
            </a:r>
            <a:endParaRPr lang="en-US" sz="1690" dirty="0"/>
          </a:p>
          <a:p>
            <a:pPr marL="0" indent="0" algn="r" rtl="1">
              <a:buNone/>
            </a:pPr>
            <a:r>
              <a:rPr lang="en-US" sz="169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חומר דליק יוחזק בכמות מינימלית, בכלי מתאים ובמקום שאושר לכך.</a:t>
            </a:r>
            <a:endParaRPr lang="en-US" sz="1690" dirty="0"/>
          </a:p>
          <a:p>
            <a:pPr marL="0" indent="0" algn="r" rtl="1">
              <a:buNone/>
            </a:pPr>
            <a:r>
              <a:rPr lang="en-US" sz="169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בגילוי עשן או אש — מפעילים אזעקה/מדווחים לפי הנהלים ומתרחקים מהאזור.</a:t>
            </a:r>
            <a:endParaRPr lang="en-US" sz="1690" dirty="0"/>
          </a:p>
          <a:p>
            <a:pPr marL="0" indent="0" algn="r" rtl="1">
              <a:buNone/>
            </a:pPr>
            <a:r>
              <a:rPr lang="en-US" sz="169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כיבוי ראשוני יבוצע רק אם העובד הוכשר, האש קטנה, קיים נתיב מילוט ואין סיכון אישי.</a:t>
            </a:r>
            <a:endParaRPr lang="en-US" sz="1690" dirty="0"/>
          </a:p>
        </p:txBody>
      </p:sp>
      <p:sp>
        <p:nvSpPr>
          <p:cNvPr id="10" name="Shape 6"/>
          <p:cNvSpPr/>
          <p:nvPr/>
        </p:nvSpPr>
        <p:spPr>
          <a:xfrm>
            <a:off x="960120" y="5257800"/>
            <a:ext cx="1014984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E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7"/>
          <p:cNvSpPr/>
          <p:nvPr/>
        </p:nvSpPr>
        <p:spPr>
          <a:xfrm>
            <a:off x="1097280" y="5394960"/>
            <a:ext cx="987552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D94E45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חיים לפני ציוד ורכוש.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חירום ופינוי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במצב חירום פועלים מהר, פשוט ולפי ההנחיות שנקבעו באתר.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11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pic>
        <p:nvPicPr>
          <p:cNvPr id="9" name="Image 1" descr="/mnt/data/wide_clean_vector_illustration_scene_of_an_emerge_batch_4.png"/>
          <p:cNvPicPr>
            <a:picLocks noChangeAspect="1"/>
          </p:cNvPicPr>
          <p:nvPr/>
        </p:nvPicPr>
        <p:blipFill>
          <a:blip r:embed="rId4"/>
          <a:srcRect l="11037" r="11037"/>
          <a:stretch/>
        </p:blipFill>
        <p:spPr>
          <a:xfrm>
            <a:off x="694944" y="1234440"/>
            <a:ext cx="4937760" cy="356616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0369296" y="1417320"/>
            <a:ext cx="640080" cy="640080"/>
          </a:xfrm>
          <a:prstGeom prst="ellipse">
            <a:avLst/>
          </a:prstGeom>
          <a:solidFill>
            <a:srgbClr val="D94E45"/>
          </a:solidFill>
          <a:ln w="12700">
            <a:solidFill>
              <a:srgbClr val="D94E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7"/>
          <p:cNvSpPr/>
          <p:nvPr/>
        </p:nvSpPr>
        <p:spPr>
          <a:xfrm>
            <a:off x="10387584" y="15270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5989320" y="145389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מפסיקים עבודה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5989320" y="1810512"/>
            <a:ext cx="4251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עוזבים ציוד, לא אוספים חפצים ולא חוזרים לאזור העבודה.</a:t>
            </a:r>
            <a:endParaRPr lang="en-US" sz="1280" dirty="0"/>
          </a:p>
        </p:txBody>
      </p:sp>
      <p:sp>
        <p:nvSpPr>
          <p:cNvPr id="14" name="Shape 10"/>
          <p:cNvSpPr/>
          <p:nvPr/>
        </p:nvSpPr>
        <p:spPr>
          <a:xfrm>
            <a:off x="10369296" y="2560320"/>
            <a:ext cx="640080" cy="64008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1"/>
          <p:cNvSpPr/>
          <p:nvPr/>
        </p:nvSpPr>
        <p:spPr>
          <a:xfrm>
            <a:off x="10387584" y="26700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2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5989320" y="259689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מתפנים בדרך הבטוחה</a:t>
            </a:r>
            <a:endParaRPr lang="en-US" sz="1650" dirty="0"/>
          </a:p>
        </p:txBody>
      </p:sp>
      <p:sp>
        <p:nvSpPr>
          <p:cNvPr id="17" name="Text 13"/>
          <p:cNvSpPr/>
          <p:nvPr/>
        </p:nvSpPr>
        <p:spPr>
          <a:xfrm>
            <a:off x="5989320" y="2953512"/>
            <a:ext cx="4251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משתמשים ביציאות החירום ובנתיבים שהוגדרו; אין להשתמש במעלית.</a:t>
            </a:r>
            <a:endParaRPr lang="en-US" sz="1280" dirty="0"/>
          </a:p>
        </p:txBody>
      </p:sp>
      <p:sp>
        <p:nvSpPr>
          <p:cNvPr id="18" name="Shape 14"/>
          <p:cNvSpPr/>
          <p:nvPr/>
        </p:nvSpPr>
        <p:spPr>
          <a:xfrm>
            <a:off x="10369296" y="3703320"/>
            <a:ext cx="640080" cy="640080"/>
          </a:xfrm>
          <a:prstGeom prst="ellipse">
            <a:avLst/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5"/>
          <p:cNvSpPr/>
          <p:nvPr/>
        </p:nvSpPr>
        <p:spPr>
          <a:xfrm>
            <a:off x="10387584" y="38130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5989320" y="373989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מתייצבים בנקודת כינוס</a:t>
            </a:r>
            <a:endParaRPr lang="en-US" sz="1650" dirty="0"/>
          </a:p>
        </p:txBody>
      </p:sp>
      <p:sp>
        <p:nvSpPr>
          <p:cNvPr id="21" name="Text 17"/>
          <p:cNvSpPr/>
          <p:nvPr/>
        </p:nvSpPr>
        <p:spPr>
          <a:xfrm>
            <a:off x="5989320" y="4096512"/>
            <a:ext cx="4251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נשארים במקום עד לקבלת אישור חזרה. מודיעים אם חסר עובד או מבקר.</a:t>
            </a:r>
            <a:endParaRPr lang="en-US" sz="1280" dirty="0"/>
          </a:p>
        </p:txBody>
      </p:sp>
      <p:sp>
        <p:nvSpPr>
          <p:cNvPr id="22" name="Shape 18"/>
          <p:cNvSpPr/>
          <p:nvPr/>
        </p:nvSpPr>
        <p:spPr>
          <a:xfrm>
            <a:off x="10369296" y="4846320"/>
            <a:ext cx="640080" cy="640080"/>
          </a:xfrm>
          <a:prstGeom prst="ellipse">
            <a:avLst/>
          </a:prstGeom>
          <a:solidFill>
            <a:srgbClr val="3E7BAA"/>
          </a:solidFill>
          <a:ln w="12700">
            <a:solidFill>
              <a:srgbClr val="3E7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19"/>
          <p:cNvSpPr/>
          <p:nvPr/>
        </p:nvSpPr>
        <p:spPr>
          <a:xfrm>
            <a:off x="10387584" y="49560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4</a:t>
            </a:r>
            <a:endParaRPr lang="en-US" sz="1700" dirty="0"/>
          </a:p>
        </p:txBody>
      </p:sp>
      <p:sp>
        <p:nvSpPr>
          <p:cNvPr id="24" name="Text 20"/>
          <p:cNvSpPr/>
          <p:nvPr/>
        </p:nvSpPr>
        <p:spPr>
          <a:xfrm>
            <a:off x="5989320" y="4882896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מדווחים על חריגים</a:t>
            </a:r>
            <a:endParaRPr lang="en-US" sz="1650" dirty="0"/>
          </a:p>
        </p:txBody>
      </p:sp>
      <p:sp>
        <p:nvSpPr>
          <p:cNvPr id="25" name="Text 21"/>
          <p:cNvSpPr/>
          <p:nvPr/>
        </p:nvSpPr>
        <p:spPr>
          <a:xfrm>
            <a:off x="5989320" y="5239512"/>
            <a:ext cx="4251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פצוע, עשן, דלת חסומה, ציוד מסוכן או אדם שנותר בפנים.</a:t>
            </a:r>
            <a:endParaRPr lang="en-US" sz="1280" dirty="0"/>
          </a:p>
        </p:txBody>
      </p:sp>
      <p:sp>
        <p:nvSpPr>
          <p:cNvPr id="26" name="Shape 22"/>
          <p:cNvSpPr/>
          <p:nvPr/>
        </p:nvSpPr>
        <p:spPr>
          <a:xfrm>
            <a:off x="868680" y="5230368"/>
            <a:ext cx="4572000" cy="530352"/>
          </a:xfrm>
          <a:prstGeom prst="roundRect">
            <a:avLst>
              <a:gd name="adj" fmla="val 13793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7" name="Text 23"/>
          <p:cNvSpPr/>
          <p:nvPr/>
        </p:nvSpPr>
        <p:spPr>
          <a:xfrm>
            <a:off x="914400" y="5285232"/>
            <a:ext cx="4480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הכר את יציאת החירום הקרובה כבר ביום הראשון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הרמה ידנית, ארגונומיה ועבודה ממושכת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12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257800" y="1298448"/>
            <a:ext cx="6108192" cy="3822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לפני הרמה בודקים משקל, צורה, יציבות, אחיזה, מסלול הליכה ומקום הנחה.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להרים לבד משקל שאינו בשליטה; משתמשים בעגלה, מלגזה, מנוף או עזרה של עובד נוסף.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שומרים על גב ישר ככל האפשר, מצמידים את המטען לגוף ונמנעים מסיבוב גב עם משקל.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בעבודה ממושכת בעמידה או ישיבה יש לשנות תנוחה, להתאים גובה עבודה ולדווח על כאב חוזר.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כאשר המטען מסתיר את הדרך — לא הולכים קדימה ללא עזרה או אמצעי שינוע מתאים.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786384" y="1280160"/>
            <a:ext cx="4251960" cy="548640"/>
          </a:xfrm>
          <a:prstGeom prst="roundRect">
            <a:avLst>
              <a:gd name="adj" fmla="val 13333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832104" y="1335024"/>
            <a:ext cx="4160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כלל פשוט: לא בודקים גבולות עם הגוף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306824" y="2057400"/>
            <a:ext cx="640080" cy="640080"/>
          </a:xfrm>
          <a:prstGeom prst="ellipse">
            <a:avLst/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4325112" y="216712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841248" y="209397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תכנון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841248" y="245059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מה מרימים, לאן, באיזה מסלול ומה יכול ליפול.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4306824" y="3154680"/>
            <a:ext cx="640080" cy="640080"/>
          </a:xfrm>
          <a:prstGeom prst="ellipse">
            <a:avLst/>
          </a:prstGeom>
          <a:solidFill>
            <a:srgbClr val="3E7BAA"/>
          </a:solidFill>
          <a:ln w="12700">
            <a:solidFill>
              <a:srgbClr val="3E7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4325112" y="326440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2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41248" y="319125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אמצעי עזר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841248" y="354787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עגלה, משטח, מנוף, מלגזה או עובד נוסף.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4306824" y="4251960"/>
            <a:ext cx="640080" cy="64008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7"/>
          <p:cNvSpPr/>
          <p:nvPr/>
        </p:nvSpPr>
        <p:spPr>
          <a:xfrm>
            <a:off x="4325112" y="436168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3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841248" y="428853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דיווח</a:t>
            </a:r>
            <a:endParaRPr lang="en-US" sz="1650" dirty="0"/>
          </a:p>
        </p:txBody>
      </p:sp>
      <p:sp>
        <p:nvSpPr>
          <p:cNvPr id="22" name="Text 19"/>
          <p:cNvSpPr/>
          <p:nvPr/>
        </p:nvSpPr>
        <p:spPr>
          <a:xfrm>
            <a:off x="841248" y="464515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כאב, עומס חוזר או משימה לא סבירה חייבים להיבדק.</a:t>
            </a:r>
            <a:endParaRPr lang="en-US" sz="12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דיווח על מפגע, כמעט-תאונה ותאונה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13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49808" y="1170432"/>
            <a:ext cx="1083564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886968" y="1307592"/>
            <a:ext cx="10561320" cy="475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כמעט-תאונה שלא דווחה — היא התאונה הבאה שמחכה לקרות.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143000" y="2240280"/>
            <a:ext cx="10058400" cy="3017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מפגע: מצב מסוכן שעדיין לא גרם לפגיעה — לדוגמה כבל במעבר, מדף לא יציב או מגן חסר.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כמעט-תאונה: אירוע שבו כמעט הייתה פגיעה — לדוגמה החלקה ללא נפילה או חפץ שנפל ליד עובד.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תאונה: אירוע שגרם לפגיעה, נזק, חשיפה לחומר, שריפה, שפך או פינוי רפואי.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כל אירוע מדווח מיידית למנהל הישיר ולגורם הבטיחות לפי הנהלים.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להסתיר אירוע ואין לשנות את זירת האירוע לפני תיעוד, אלא אם יש צורך למנוע סיכון מיידי.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4389120" y="5577840"/>
            <a:ext cx="3474720" cy="475488"/>
          </a:xfrm>
          <a:prstGeom prst="roundRect">
            <a:avLst>
              <a:gd name="adj" fmla="val 15385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4434840" y="5632704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דיווח מוקדם חוסך פגיעה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בדיקת הבנה — מה עושים?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שאלות קצרות לסיום ההדרכה או לשיחה עם העובד החדש.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14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749808" y="1234440"/>
            <a:ext cx="10835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4617720" y="1380744"/>
            <a:ext cx="6720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rtl="1"/>
            <a:r>
              <a:rPr lang="en-US" sz="1530" b="1" dirty="0" err="1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מצב</a:t>
            </a:r>
            <a:r>
              <a:rPr lang="en-US" sz="153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 :1 ראית כבל חשמל קרוע באזור העבודה.</a:t>
            </a:r>
            <a:endParaRPr lang="en-US" sz="1530" dirty="0"/>
          </a:p>
        </p:txBody>
      </p:sp>
      <p:sp>
        <p:nvSpPr>
          <p:cNvPr id="11" name="Text 8"/>
          <p:cNvSpPr/>
          <p:nvPr/>
        </p:nvSpPr>
        <p:spPr>
          <a:xfrm>
            <a:off x="1005840" y="1764792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40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תשובה רצויה: עוצרים שימוש, מרחיקים אנשים ומדווחים. לא מתקנים לבד.</a:t>
            </a:r>
            <a:endParaRPr lang="en-US" sz="1340" dirty="0"/>
          </a:p>
        </p:txBody>
      </p:sp>
      <p:sp>
        <p:nvSpPr>
          <p:cNvPr id="12" name="Shape 9"/>
          <p:cNvSpPr/>
          <p:nvPr/>
        </p:nvSpPr>
        <p:spPr>
          <a:xfrm>
            <a:off x="749808" y="2395728"/>
            <a:ext cx="10835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4617720" y="2542032"/>
            <a:ext cx="6720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rtl="1"/>
            <a:r>
              <a:rPr lang="en-US" sz="1530" b="1" dirty="0" err="1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מצב</a:t>
            </a:r>
            <a:r>
              <a:rPr lang="en-US" sz="153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 :2 נשפך חומר לא מזוהה על הרצפה.</a:t>
            </a:r>
            <a:endParaRPr lang="en-US" sz="1530" dirty="0"/>
          </a:p>
        </p:txBody>
      </p:sp>
      <p:sp>
        <p:nvSpPr>
          <p:cNvPr id="14" name="Text 11"/>
          <p:cNvSpPr/>
          <p:nvPr/>
        </p:nvSpPr>
        <p:spPr>
          <a:xfrm>
            <a:off x="1005840" y="292608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40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תשובה רצויה: מסמנים/מרחיקים, לא נוגעים בלי הנחיה, מדווחים לגורם אחראי.</a:t>
            </a:r>
            <a:endParaRPr lang="en-US" sz="1340" dirty="0"/>
          </a:p>
        </p:txBody>
      </p:sp>
      <p:sp>
        <p:nvSpPr>
          <p:cNvPr id="15" name="Shape 12"/>
          <p:cNvSpPr/>
          <p:nvPr/>
        </p:nvSpPr>
        <p:spPr>
          <a:xfrm>
            <a:off x="749808" y="3557016"/>
            <a:ext cx="10835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4617720" y="3703320"/>
            <a:ext cx="6720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rtl="1"/>
            <a:r>
              <a:rPr lang="en-US" sz="1530" b="1" dirty="0" err="1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מצב</a:t>
            </a:r>
            <a:r>
              <a:rPr lang="en-US" sz="153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 :3 עובד מציע להסיר מגן כדי לסיים מהר.</a:t>
            </a:r>
            <a:endParaRPr lang="en-US" sz="1530" dirty="0"/>
          </a:p>
        </p:txBody>
      </p:sp>
      <p:sp>
        <p:nvSpPr>
          <p:cNvPr id="17" name="Text 14"/>
          <p:cNvSpPr/>
          <p:nvPr/>
        </p:nvSpPr>
        <p:spPr>
          <a:xfrm>
            <a:off x="1005840" y="4087368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40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תשובה רצויה: מסרבים, עוצרים את העבודה ומדווחים למנהל.</a:t>
            </a:r>
            <a:endParaRPr lang="en-US" sz="1340" dirty="0"/>
          </a:p>
        </p:txBody>
      </p:sp>
      <p:sp>
        <p:nvSpPr>
          <p:cNvPr id="18" name="Shape 15"/>
          <p:cNvSpPr/>
          <p:nvPr/>
        </p:nvSpPr>
        <p:spPr>
          <a:xfrm>
            <a:off x="749808" y="4718304"/>
            <a:ext cx="1083564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4617720" y="4864608"/>
            <a:ext cx="6720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rtl="1"/>
            <a:r>
              <a:rPr lang="en-US" sz="1530" b="1" dirty="0" err="1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מצב</a:t>
            </a:r>
            <a:r>
              <a:rPr lang="en-US" sz="153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 :4 אזעקת חירום הופעלה באמצע משימה.</a:t>
            </a:r>
            <a:endParaRPr lang="en-US" sz="1530" dirty="0"/>
          </a:p>
        </p:txBody>
      </p:sp>
      <p:sp>
        <p:nvSpPr>
          <p:cNvPr id="20" name="Text 17"/>
          <p:cNvSpPr/>
          <p:nvPr/>
        </p:nvSpPr>
        <p:spPr>
          <a:xfrm>
            <a:off x="1005840" y="5248656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40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תשובה רצויה: מפסיקים, מתפנים לנקודת הכינוס ולא חוזרים עד אישור.</a:t>
            </a:r>
            <a:endParaRPr lang="en-US" sz="13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סיכום והצהרת עובד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15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pic>
        <p:nvPicPr>
          <p:cNvPr id="8" name="Image 1" descr="/mnt/data/a_clean_well_lit_industrial_workshop_still_life_s_batch_3.png"/>
          <p:cNvPicPr>
            <a:picLocks noChangeAspect="1"/>
          </p:cNvPicPr>
          <p:nvPr/>
        </p:nvPicPr>
        <p:blipFill>
          <a:blip r:embed="rId4"/>
          <a:srcRect l="6771" r="6771"/>
          <a:stretch/>
        </p:blipFill>
        <p:spPr>
          <a:xfrm>
            <a:off x="685800" y="1161288"/>
            <a:ext cx="4846320" cy="31546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43600" y="1261872"/>
            <a:ext cx="534924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67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אני מבין/ה שעליי לעבוד לפי ההדרכה, הנהלים והנחיות המנהל הישיר.</a:t>
            </a:r>
            <a:endParaRPr lang="en-US" sz="1670" dirty="0"/>
          </a:p>
          <a:p>
            <a:pPr marL="0" indent="0" algn="r" rtl="1">
              <a:buNone/>
            </a:pPr>
            <a:r>
              <a:rPr lang="en-US" sz="167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אני מתחייב/ת לא לבצע עבודה שאינני מוסמך/ת או מודרך/ת אליה.</a:t>
            </a:r>
            <a:endParaRPr lang="en-US" sz="1670" dirty="0"/>
          </a:p>
          <a:p>
            <a:pPr marL="0" indent="0" algn="r" rtl="1">
              <a:buNone/>
            </a:pPr>
            <a:r>
              <a:rPr lang="en-US" sz="167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אני מתחייב/ת להשתמש בציוד מגן אישי כנדרש ולשמור עליו תקין.</a:t>
            </a:r>
            <a:endParaRPr lang="en-US" sz="1670" dirty="0"/>
          </a:p>
          <a:p>
            <a:pPr marL="0" indent="0" algn="r" rtl="1">
              <a:buNone/>
            </a:pPr>
            <a:r>
              <a:rPr lang="en-US" sz="167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אני מתחייב/ת לדווח על מפגעים, כמעט-תאונות, תאונות או מצבים חריגים.</a:t>
            </a:r>
            <a:endParaRPr lang="en-US" sz="1670" dirty="0"/>
          </a:p>
          <a:p>
            <a:pPr marL="0" indent="0" algn="r" rtl="1">
              <a:buNone/>
            </a:pPr>
            <a:r>
              <a:rPr lang="en-US" sz="167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אני יודע/ת למי לפנות במקרה של שאלה, תקלה או מצב לא בטוח.</a:t>
            </a:r>
            <a:endParaRPr lang="en-US" sz="1670" dirty="0"/>
          </a:p>
        </p:txBody>
      </p:sp>
      <p:sp>
        <p:nvSpPr>
          <p:cNvPr id="10" name="Shape 6"/>
          <p:cNvSpPr/>
          <p:nvPr/>
        </p:nvSpPr>
        <p:spPr>
          <a:xfrm>
            <a:off x="914400" y="5166360"/>
            <a:ext cx="3291840" cy="0"/>
          </a:xfrm>
          <a:prstGeom prst="line">
            <a:avLst/>
          </a:prstGeom>
          <a:noFill/>
          <a:ln w="12700">
            <a:solidFill>
              <a:srgbClr val="1D2A24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7"/>
          <p:cNvSpPr/>
          <p:nvPr/>
        </p:nvSpPr>
        <p:spPr>
          <a:xfrm>
            <a:off x="914400" y="527608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0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שם העובד/ת וחתימה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4572000" y="5166360"/>
            <a:ext cx="2834640" cy="0"/>
          </a:xfrm>
          <a:prstGeom prst="line">
            <a:avLst/>
          </a:prstGeom>
          <a:noFill/>
          <a:ln w="12700">
            <a:solidFill>
              <a:srgbClr val="1D2A24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9"/>
          <p:cNvSpPr/>
          <p:nvPr/>
        </p:nvSpPr>
        <p:spPr>
          <a:xfrm>
            <a:off x="4572000" y="5276088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0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תאריך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7818120" y="5166360"/>
            <a:ext cx="3291840" cy="0"/>
          </a:xfrm>
          <a:prstGeom prst="line">
            <a:avLst/>
          </a:prstGeom>
          <a:noFill/>
          <a:ln w="12700">
            <a:solidFill>
              <a:srgbClr val="1D2A24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Text 11"/>
          <p:cNvSpPr/>
          <p:nvPr/>
        </p:nvSpPr>
        <p:spPr>
          <a:xfrm>
            <a:off x="7818120" y="527608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0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שם המדריך/ה וחתימה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1051560" y="5806440"/>
            <a:ext cx="10058400" cy="411480"/>
          </a:xfrm>
          <a:prstGeom prst="roundRect">
            <a:avLst>
              <a:gd name="adj" fmla="val 17778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3"/>
          <p:cNvSpPr/>
          <p:nvPr/>
        </p:nvSpPr>
        <p:spPr>
          <a:xfrm>
            <a:off x="1097280" y="5861304"/>
            <a:ext cx="9966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יש לשמור תיעוד הדרכה בהתאם לנוהלי הארגון ולדרישות הדין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מקורות והערות התאמה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16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914400" y="1417320"/>
            <a:ext cx="10424160" cy="3749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המצגת היא תבנית כללית ואינה מחליפה סקר סיכונים, נוהלי עבודה והדרכה ייעודית לתפקיד.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יש להתאים את התוכן לסיכוני האתר: מכונות, חומרים, חשמל, עבודה בגובה, מלגזות, אש, חירום וסביבה.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מקורות עיקריים: תקנות ארגון הפיקוח על העבודה (מסירת מידע והדרכת עובדים), התשנ״ט-1999.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מקור נוסף: תקנות הבטיחות בעבודה (ציוד מגן אישי), התשנ״ז-1997.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מומלץ לצרף לטופס ההדרכה: שם העובד, תאריך, נושאי ההדרכה, חתימות ותיעוד בדיקת הבנה.</a:t>
            </a:r>
            <a:endParaRPr lang="en-US" sz="1720" dirty="0"/>
          </a:p>
        </p:txBody>
      </p:sp>
      <p:sp>
        <p:nvSpPr>
          <p:cNvPr id="9" name="Shape 6"/>
          <p:cNvSpPr/>
          <p:nvPr/>
        </p:nvSpPr>
        <p:spPr>
          <a:xfrm>
            <a:off x="1143000" y="5440680"/>
            <a:ext cx="987552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1280160" y="5577840"/>
            <a:ext cx="9601200" cy="31089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לפני שימוש באתר — להוסיף פרטי חברה, נקודת כינוס, אנשי קשר ונהלים פנימיים.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מטרות ההדרכה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בסוף ההדרכה העובד צריך לדעת כיצד להתנהל בבטחה ביום העבודה הראשון ולאחריו.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02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713232" y="1234440"/>
            <a:ext cx="1088136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850392" y="1371600"/>
            <a:ext cx="1060704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בטיחות היא תנאי לביצוע העבודה — לא תוספת לאחר סיום העבודה.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10506456" y="2423160"/>
            <a:ext cx="640080" cy="640080"/>
          </a:xfrm>
          <a:prstGeom prst="ellipse">
            <a:avLst/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10524744" y="253288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446520" y="245973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להכיר סיכונים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6446520" y="2816352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זיהוי מוקדם של מצבים שעלולים לגרום לפגיעה, שריפה, נפילה, התחשמלות או נזק לסביבה.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10506456" y="3703320"/>
            <a:ext cx="640080" cy="640080"/>
          </a:xfrm>
          <a:prstGeom prst="ellipse">
            <a:avLst/>
          </a:prstGeom>
          <a:solidFill>
            <a:srgbClr val="3E7BAA"/>
          </a:solidFill>
          <a:ln w="12700">
            <a:solidFill>
              <a:srgbClr val="3E7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10524744" y="38130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2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446520" y="373989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לדעת מה מותר ומה אסור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6446520" y="4096512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עבודה רק לפי הרשאה, הדרכה, ציוד תקין ונוהל מתאים.</a:t>
            </a:r>
            <a:endParaRPr lang="en-US" sz="1280" dirty="0"/>
          </a:p>
        </p:txBody>
      </p:sp>
      <p:sp>
        <p:nvSpPr>
          <p:cNvPr id="19" name="Shape 16"/>
          <p:cNvSpPr/>
          <p:nvPr/>
        </p:nvSpPr>
        <p:spPr>
          <a:xfrm>
            <a:off x="10506456" y="4983480"/>
            <a:ext cx="640080" cy="64008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7"/>
          <p:cNvSpPr/>
          <p:nvPr/>
        </p:nvSpPr>
        <p:spPr>
          <a:xfrm>
            <a:off x="10524744" y="509320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3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6446520" y="5020056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לדווח בזמן</a:t>
            </a:r>
            <a:endParaRPr lang="en-US" sz="1650" dirty="0"/>
          </a:p>
        </p:txBody>
      </p:sp>
      <p:sp>
        <p:nvSpPr>
          <p:cNvPr id="22" name="Text 19"/>
          <p:cNvSpPr/>
          <p:nvPr/>
        </p:nvSpPr>
        <p:spPr>
          <a:xfrm>
            <a:off x="6446520" y="5376672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דיווח על מפגע, כמעט-תאונה או תאונה מאפשר טיפול לפני שמישהו נפגע.</a:t>
            </a:r>
            <a:endParaRPr lang="en-US" sz="1280" dirty="0"/>
          </a:p>
        </p:txBody>
      </p:sp>
      <p:pic>
        <p:nvPicPr>
          <p:cNvPr id="23" name="Image 1" descr="/mnt/data/a_wide_realistic_industrial_workplace_scene_in_a_batch_2.png"/>
          <p:cNvPicPr>
            <a:picLocks noChangeAspect="1"/>
          </p:cNvPicPr>
          <p:nvPr/>
        </p:nvPicPr>
        <p:blipFill>
          <a:blip r:embed="rId4"/>
          <a:srcRect l="5670" r="5670"/>
          <a:stretch/>
        </p:blipFill>
        <p:spPr>
          <a:xfrm>
            <a:off x="694944" y="2286000"/>
            <a:ext cx="5257800" cy="33375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אחריות בסיסית של עובד חדש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03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892040" y="1417320"/>
            <a:ext cx="640080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8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להשתתף בהדרכה, להבין את הסיכונים ולפעול לפי ההנחיות שקיבל.</a:t>
            </a:r>
            <a:endParaRPr lang="en-US" sz="1820" dirty="0"/>
          </a:p>
          <a:p>
            <a:pPr marL="0" indent="0" algn="r" rtl="1">
              <a:buNone/>
            </a:pPr>
            <a:r>
              <a:rPr lang="en-US" sz="18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לא להפעיל מכונה, ציוד, כלי עבודה או חומר לפני שקיבל הרשאה והדרכה מתאימה.</a:t>
            </a:r>
            <a:endParaRPr lang="en-US" sz="1820" dirty="0"/>
          </a:p>
          <a:p>
            <a:pPr marL="0" indent="0" algn="r" rtl="1">
              <a:buNone/>
            </a:pPr>
            <a:r>
              <a:rPr lang="en-US" sz="18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להשתמש בציוד מגן אישי בהתאם לדרישות המקום והתפקיד.</a:t>
            </a:r>
            <a:endParaRPr lang="en-US" sz="1820" dirty="0"/>
          </a:p>
          <a:p>
            <a:pPr marL="0" indent="0" algn="r" rtl="1">
              <a:buNone/>
            </a:pPr>
            <a:r>
              <a:rPr lang="en-US" sz="18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לא להסיר מיגונים, לא לעקוף מערכות בטיחות ולא לבצע אלתורים.</a:t>
            </a:r>
            <a:endParaRPr lang="en-US" sz="1820" dirty="0"/>
          </a:p>
          <a:p>
            <a:pPr marL="0" indent="0" algn="r" rtl="1">
              <a:buNone/>
            </a:pPr>
            <a:r>
              <a:rPr lang="en-US" sz="18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לדווח מיידית על מפגע, אירוע חריג, כמעט-תאונה או תאונה.</a:t>
            </a:r>
            <a:endParaRPr lang="en-US" sz="1820" dirty="0"/>
          </a:p>
        </p:txBody>
      </p:sp>
      <p:sp>
        <p:nvSpPr>
          <p:cNvPr id="9" name="Shape 6"/>
          <p:cNvSpPr/>
          <p:nvPr/>
        </p:nvSpPr>
        <p:spPr>
          <a:xfrm>
            <a:off x="822960" y="1508760"/>
            <a:ext cx="35661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E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960120" y="1645920"/>
            <a:ext cx="3291840" cy="640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D94E45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אם אינך בטוח — עצור ושאל.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822960" y="2788920"/>
            <a:ext cx="3566160" cy="640080"/>
          </a:xfrm>
          <a:prstGeom prst="roundRect">
            <a:avLst>
              <a:gd name="adj" fmla="val 11429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868680" y="2843784"/>
            <a:ext cx="3474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עובד חדש אינו “מסתדר לבד” באזור לא מוכר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822960" y="3657600"/>
            <a:ext cx="3566160" cy="640080"/>
          </a:xfrm>
          <a:prstGeom prst="roundRect">
            <a:avLst>
              <a:gd name="adj" fmla="val 11429"/>
            </a:avLst>
          </a:prstGeom>
          <a:solidFill>
            <a:srgbClr val="3E7BAA"/>
          </a:solidFill>
          <a:ln w="12700">
            <a:solidFill>
              <a:srgbClr val="3E7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868680" y="3712464"/>
            <a:ext cx="3474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מנהל ישיר / חונך חייב לאשר תחילת עבודה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822960" y="4526280"/>
            <a:ext cx="3566160" cy="640080"/>
          </a:xfrm>
          <a:prstGeom prst="roundRect">
            <a:avLst>
              <a:gd name="adj" fmla="val 11429"/>
            </a:avLst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868680" y="4581144"/>
            <a:ext cx="3474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אין עבודה ללא הבנת הסיכון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זיהוי סיכונים לפני תחילת עבודה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לפני כל משימה עוצרים דקה ובודקים מה יכול להשתבש.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04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658368" y="126187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822960" y="138988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נפילה / החלקה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2960" y="172821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רצפה רטובה, מכשול, מדרגה, כבל או חוסר תאורה</a:t>
            </a:r>
            <a:endParaRPr lang="en-US" sz="1220" dirty="0"/>
          </a:p>
        </p:txBody>
      </p:sp>
      <p:sp>
        <p:nvSpPr>
          <p:cNvPr id="12" name="Shape 9"/>
          <p:cNvSpPr/>
          <p:nvPr/>
        </p:nvSpPr>
        <p:spPr>
          <a:xfrm>
            <a:off x="4498848" y="126187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4663440" y="138988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חשמל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663440" y="172821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כבל פגום, מפצל עמוס, לוח חשמל פתוח או ציוד לא תקין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8339328" y="126187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8503920" y="138988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מכונה בתנועה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503920" y="172821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חלק מסתובב, צביטה, חיתוך, מחיצה או התנעה בלתי צפויה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58368" y="254203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822960" y="267004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אש / חום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22960" y="300837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להבה, ניצוצות, גוף חימום, עבודה חמה או חומר דליק</a:t>
            </a:r>
            <a:endParaRPr lang="en-US" sz="1220" dirty="0"/>
          </a:p>
        </p:txBody>
      </p:sp>
      <p:sp>
        <p:nvSpPr>
          <p:cNvPr id="21" name="Shape 18"/>
          <p:cNvSpPr/>
          <p:nvPr/>
        </p:nvSpPr>
        <p:spPr>
          <a:xfrm>
            <a:off x="4498848" y="254203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19"/>
          <p:cNvSpPr/>
          <p:nvPr/>
        </p:nvSpPr>
        <p:spPr>
          <a:xfrm>
            <a:off x="4663440" y="267004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חומר מסוכן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663440" y="300837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אדים, אבקה, נוזל צורב, ריח חריג או מגע עם עור</a:t>
            </a:r>
            <a:endParaRPr lang="en-US" sz="1220" dirty="0"/>
          </a:p>
        </p:txBody>
      </p:sp>
      <p:sp>
        <p:nvSpPr>
          <p:cNvPr id="24" name="Shape 21"/>
          <p:cNvSpPr/>
          <p:nvPr/>
        </p:nvSpPr>
        <p:spPr>
          <a:xfrm>
            <a:off x="8339328" y="2542032"/>
            <a:ext cx="361188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5" name="Text 22"/>
          <p:cNvSpPr/>
          <p:nvPr/>
        </p:nvSpPr>
        <p:spPr>
          <a:xfrm>
            <a:off x="8503920" y="2670048"/>
            <a:ext cx="32826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מאמץ פיזי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503920" y="3008376"/>
            <a:ext cx="328269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הרמה לא נכונה, משקל כבד, תנוחה חוזרת או עומס ידני</a:t>
            </a:r>
            <a:endParaRPr lang="en-US" sz="1220" dirty="0"/>
          </a:p>
        </p:txBody>
      </p:sp>
      <p:sp>
        <p:nvSpPr>
          <p:cNvPr id="27" name="Shape 24"/>
          <p:cNvSpPr/>
          <p:nvPr/>
        </p:nvSpPr>
        <p:spPr>
          <a:xfrm>
            <a:off x="1188720" y="4663440"/>
            <a:ext cx="97840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8" name="Text 25"/>
          <p:cNvSpPr/>
          <p:nvPr/>
        </p:nvSpPr>
        <p:spPr>
          <a:xfrm>
            <a:off x="1325880" y="4800600"/>
            <a:ext cx="9509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שאלה מנחה: מה הדבר הראשון שיכול לפגוע בי או באדם ליד?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סדר, ניקיון ותנועה בטוחה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05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pic>
        <p:nvPicPr>
          <p:cNvPr id="8" name="Image 1" descr="/mnt/data/a_wide_realistic_industrial_workplace_scene_in_a_batch_2.png"/>
          <p:cNvPicPr>
            <a:picLocks noChangeAspect="1"/>
          </p:cNvPicPr>
          <p:nvPr/>
        </p:nvPicPr>
        <p:blipFill>
          <a:blip r:embed="rId4"/>
          <a:srcRect l="11908" r="11908"/>
          <a:stretch/>
        </p:blipFill>
        <p:spPr>
          <a:xfrm>
            <a:off x="713232" y="1234440"/>
            <a:ext cx="5074920" cy="3749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72200" y="1417320"/>
            <a:ext cx="5166360" cy="3886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יש ללכת רק במעברים מסומנים ולהקפיד על הפרדה בין הולכי רגל לכלי שינוע.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להשאיר ציוד, כבלים, אריזות או פסולת במעברים, ביציאות חירום או ליד ציוד כיבוי.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שפך, נוזל, אבקה או חומר לא מזוהה מחייבים סימון, הרחקה ודיווח מיידי.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אחסון יבוצע בצורה יציבה, בגובה מתאים וללא חסימת ספרינקלרים, לוחות חשמל או דלתות.</a:t>
            </a:r>
            <a:endParaRPr lang="en-US" sz="1720" dirty="0"/>
          </a:p>
          <a:p>
            <a:pPr marL="0" indent="0" algn="r" rtl="1">
              <a:buNone/>
            </a:pPr>
            <a:r>
              <a:rPr lang="en-US" sz="172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לרוץ, לדחוף, לקצר דרך אזורי עבודה או להיכנס לאזור מגודר ללא אישור.</a:t>
            </a:r>
            <a:endParaRPr lang="en-US" sz="1720" dirty="0"/>
          </a:p>
        </p:txBody>
      </p:sp>
      <p:sp>
        <p:nvSpPr>
          <p:cNvPr id="10" name="Shape 6"/>
          <p:cNvSpPr/>
          <p:nvPr/>
        </p:nvSpPr>
        <p:spPr>
          <a:xfrm>
            <a:off x="868680" y="5303520"/>
            <a:ext cx="4754880" cy="530352"/>
          </a:xfrm>
          <a:prstGeom prst="roundRect">
            <a:avLst>
              <a:gd name="adj" fmla="val 13793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7"/>
          <p:cNvSpPr/>
          <p:nvPr/>
        </p:nvSpPr>
        <p:spPr>
          <a:xfrm>
            <a:off x="914400" y="5358384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מעבר פנוי = מילוט מהיר + פחות נפילות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ציוד מגן אישי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ציוד מגן אישי נבחר לפי הסיכון; הוא אינו מחליף טיפול הנדסי או נוהל עבודה.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06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pic>
        <p:nvPicPr>
          <p:cNvPr id="9" name="Image 1" descr="/mnt/data/a_clean_well_lit_industrial_workshop_still_life_s_batch_3.png"/>
          <p:cNvPicPr>
            <a:picLocks noChangeAspect="1"/>
          </p:cNvPicPr>
          <p:nvPr/>
        </p:nvPicPr>
        <p:blipFill>
          <a:blip r:embed="rId4"/>
          <a:srcRect l="10040" r="10040"/>
          <a:stretch/>
        </p:blipFill>
        <p:spPr>
          <a:xfrm>
            <a:off x="621792" y="1353312"/>
            <a:ext cx="5440680" cy="38313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327648" y="1481328"/>
            <a:ext cx="4892040" cy="3749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יש להשתמש בציוד המגן שנקבע לאזור, לתפקיד ולמשימה.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ציוד מגן חייב להיות תקין, מתאים במידה, נקי ושמור לשימוש.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להשתמש בציוד סדוק, קרוע, פגום, פג תוקף או לא מתאים לסיכון.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כפפות, משקפי מגן, מסכה, אוזניות, נעלי בטיחות או קסדה — לפי דרישת המקום.</a:t>
            </a:r>
            <a:endParaRPr lang="en-US" sz="1700" dirty="0"/>
          </a:p>
          <a:p>
            <a:pPr marL="0" indent="0" algn="r" rtl="1">
              <a:buNone/>
            </a:pPr>
            <a:r>
              <a:rPr lang="en-US" sz="170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במקרה של ספק לגבי סוג הציוד — לא מתחילים לעבוד עד לקבלת הנחיה.</a:t>
            </a:r>
            <a:endParaRPr lang="en-US" sz="1700" dirty="0"/>
          </a:p>
        </p:txBody>
      </p:sp>
      <p:sp>
        <p:nvSpPr>
          <p:cNvPr id="11" name="Shape 7"/>
          <p:cNvSpPr/>
          <p:nvPr/>
        </p:nvSpPr>
        <p:spPr>
          <a:xfrm>
            <a:off x="1097280" y="5440680"/>
            <a:ext cx="10149840" cy="61264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Text 8"/>
          <p:cNvSpPr/>
          <p:nvPr/>
        </p:nvSpPr>
        <p:spPr>
          <a:xfrm>
            <a:off x="1234440" y="5577840"/>
            <a:ext cx="9875520" cy="3383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2E8B3C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ציוד מגן שלא משתמשים בו — לא מגן.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מכונות, כלי עבודה ומיגונים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07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257800" y="1325880"/>
            <a:ext cx="6126480" cy="34015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עבודה עם מכונה או כלי עבודה תתבצע רק לאחר הדרכה והרשאה מתאימה.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להכניס ידיים לאזור תנועה, חיתוך, צביטה, גלילים או חלקים מסתובבים.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להסיר מגן, לעקוף מפסק בטיחות או לעבוד עם התקן בטיחות מנוטרל.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תקלה, רעש חריג, ריח שרוף, רטט או חימום חריג מחייבים עצירה ודיווח.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לפני ניקוי, כיוון, טיפול או חילוץ תקלה — בודקים שהמכונה נעצרה ואינה יכולה להתחיל לפעול.</a:t>
            </a:r>
            <a:endParaRPr lang="en-US" sz="1730" dirty="0"/>
          </a:p>
        </p:txBody>
      </p:sp>
      <p:sp>
        <p:nvSpPr>
          <p:cNvPr id="9" name="Shape 6"/>
          <p:cNvSpPr/>
          <p:nvPr/>
        </p:nvSpPr>
        <p:spPr>
          <a:xfrm>
            <a:off x="4270248" y="1600200"/>
            <a:ext cx="640080" cy="640080"/>
          </a:xfrm>
          <a:prstGeom prst="ellipse">
            <a:avLst/>
          </a:prstGeom>
          <a:solidFill>
            <a:srgbClr val="D94E45"/>
          </a:solidFill>
          <a:ln w="12700">
            <a:solidFill>
              <a:srgbClr val="D94E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4288536" y="170992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04672" y="163677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עוצרים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804672" y="199339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אין להמשיך עבודה עם תקלה או מצב לא ברור.</a:t>
            </a:r>
            <a:endParaRPr lang="en-US" sz="1280" dirty="0"/>
          </a:p>
        </p:txBody>
      </p:sp>
      <p:sp>
        <p:nvSpPr>
          <p:cNvPr id="13" name="Shape 10"/>
          <p:cNvSpPr/>
          <p:nvPr/>
        </p:nvSpPr>
        <p:spPr>
          <a:xfrm>
            <a:off x="4270248" y="2788920"/>
            <a:ext cx="640080" cy="64008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4288536" y="289864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804672" y="282549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מבודדים סיכון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04672" y="318211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מרחיקים אנשים, מסמנים ומונעים הפעלה.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4270248" y="3977640"/>
            <a:ext cx="640080" cy="640080"/>
          </a:xfrm>
          <a:prstGeom prst="ellipse">
            <a:avLst/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Text 15"/>
          <p:cNvSpPr/>
          <p:nvPr/>
        </p:nvSpPr>
        <p:spPr>
          <a:xfrm>
            <a:off x="4288536" y="4087368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804672" y="4014216"/>
            <a:ext cx="3337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מדווחים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804672" y="4370832"/>
            <a:ext cx="3337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מנהל ישיר / אחזקה / ממונה בטיחות לפי הנהלים.</a:t>
            </a:r>
            <a:endParaRPr lang="en-US" sz="1280" dirty="0"/>
          </a:p>
        </p:txBody>
      </p:sp>
      <p:sp>
        <p:nvSpPr>
          <p:cNvPr id="21" name="Shape 18"/>
          <p:cNvSpPr/>
          <p:nvPr/>
        </p:nvSpPr>
        <p:spPr>
          <a:xfrm>
            <a:off x="987552" y="5349240"/>
            <a:ext cx="1005840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4E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Text 19"/>
          <p:cNvSpPr/>
          <p:nvPr/>
        </p:nvSpPr>
        <p:spPr>
          <a:xfrm>
            <a:off x="1124712" y="5486400"/>
            <a:ext cx="978408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D94E45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לא מתקנים “בקטנה” תוך כדי תנועה.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חשמל, כבלים ומפצלים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08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394960" y="1307592"/>
            <a:ext cx="5943600" cy="3657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להשתמש בכבל קרוע, שקע שבור, תקע חם, מפצל רופף או ציוד עם סימני שריפה.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כבלים לא יעברו במעברים ללא הגנה מתאימה ולא יונחו במקום שבו דורכים או נוסעים עליהם.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להעמיס מפצלים ואין לחבר מפצל למפצל.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לוחות חשמל יהיו סגורים, נגישים וללא אחסון מול הלוח.</a:t>
            </a:r>
            <a:endParaRPr lang="en-US" sz="1730" dirty="0"/>
          </a:p>
          <a:p>
            <a:pPr marL="0" indent="0" algn="r" rtl="1">
              <a:buNone/>
            </a:pPr>
            <a:r>
              <a:rPr lang="en-US" sz="173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עבודה בתוך לוח חשמל או תיקון חשמלי יבוצעו רק על ידי אדם מוסמך לכך.</a:t>
            </a:r>
            <a:endParaRPr lang="en-US" sz="1730" dirty="0"/>
          </a:p>
        </p:txBody>
      </p:sp>
      <p:sp>
        <p:nvSpPr>
          <p:cNvPr id="9" name="Shape 6"/>
          <p:cNvSpPr/>
          <p:nvPr/>
        </p:nvSpPr>
        <p:spPr>
          <a:xfrm>
            <a:off x="804672" y="1325880"/>
            <a:ext cx="3977640" cy="502920"/>
          </a:xfrm>
          <a:prstGeom prst="roundRect">
            <a:avLst>
              <a:gd name="adj" fmla="val 14545"/>
            </a:avLst>
          </a:prstGeom>
          <a:solidFill>
            <a:srgbClr val="D94E45"/>
          </a:solidFill>
          <a:ln w="12700">
            <a:solidFill>
              <a:srgbClr val="D94E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850392" y="1380744"/>
            <a:ext cx="38862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סימנים מסוכנים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1005840" y="2057400"/>
            <a:ext cx="3611880" cy="2011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58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ריח שרוף או עשן</a:t>
            </a:r>
            <a:endParaRPr lang="en-US" sz="1580" dirty="0"/>
          </a:p>
          <a:p>
            <a:pPr marL="0" indent="0" algn="r" rtl="1">
              <a:buNone/>
            </a:pPr>
            <a:r>
              <a:rPr lang="en-US" sz="158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ניצוצות או רעש חשמלי</a:t>
            </a:r>
            <a:endParaRPr lang="en-US" sz="1580" dirty="0"/>
          </a:p>
          <a:p>
            <a:pPr marL="0" indent="0" algn="r" rtl="1">
              <a:buNone/>
            </a:pPr>
            <a:r>
              <a:rPr lang="en-US" sz="158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חימום חריג של תקע/שקע</a:t>
            </a:r>
            <a:endParaRPr lang="en-US" sz="1580" dirty="0"/>
          </a:p>
          <a:p>
            <a:pPr marL="0" indent="0" algn="r" rtl="1">
              <a:buNone/>
            </a:pPr>
            <a:r>
              <a:rPr lang="en-US" sz="158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הארקה חסרה או ציוד מאולתר</a:t>
            </a:r>
            <a:endParaRPr lang="en-US" sz="1580" dirty="0"/>
          </a:p>
        </p:txBody>
      </p:sp>
      <p:sp>
        <p:nvSpPr>
          <p:cNvPr id="12" name="Shape 9"/>
          <p:cNvSpPr/>
          <p:nvPr/>
        </p:nvSpPr>
        <p:spPr>
          <a:xfrm>
            <a:off x="914400" y="5349240"/>
            <a:ext cx="102870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94E4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1051560" y="5486400"/>
            <a:ext cx="1001268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marL="0" indent="0" algn="ctr" rtl="1">
              <a:buNone/>
            </a:pPr>
            <a:r>
              <a:rPr lang="en-US" sz="2200" b="1" dirty="0">
                <a:solidFill>
                  <a:srgbClr val="D94E45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בחשמל לא מאלתרים. מנתקים, מרחיקים ומדווחים.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(30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201168"/>
            <a:ext cx="1874520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08760" y="274320"/>
            <a:ext cx="8275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25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חומרים, ניקוי ושפכים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1508760" y="841248"/>
            <a:ext cx="8275320" cy="0"/>
          </a:xfrm>
          <a:prstGeom prst="line">
            <a:avLst/>
          </a:prstGeom>
          <a:noFill/>
          <a:ln w="12700">
            <a:solidFill>
              <a:srgbClr val="2E8B3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Text 2"/>
          <p:cNvSpPr/>
          <p:nvPr/>
        </p:nvSpPr>
        <p:spPr>
          <a:xfrm>
            <a:off x="1508760" y="932688"/>
            <a:ext cx="8275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25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הנושא רלוונטי רק באתרים שבהם קיימים חומרים כימיים, שמנים, דבקים, ממסים או חומרי ניקוי.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320040" y="6510528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750" dirty="0">
                <a:solidFill>
                  <a:srgbClr val="8A948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09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768096" y="6611112"/>
            <a:ext cx="2468880" cy="0"/>
          </a:xfrm>
          <a:prstGeom prst="line">
            <a:avLst/>
          </a:prstGeom>
          <a:noFill/>
          <a:ln w="12700">
            <a:solidFill>
              <a:srgbClr val="C8D3CC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337560" y="6473952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850" dirty="0">
                <a:solidFill>
                  <a:srgbClr val="7A857E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חושן – הדרכת בטיחות בסיסית לעובד חדש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166360" y="1353312"/>
            <a:ext cx="6126480" cy="3794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marL="0" indent="0" algn="r" rtl="1">
              <a:buNone/>
            </a:pPr>
            <a:r>
              <a:rPr lang="en-US" sz="171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להשתמש בחומר שאינו מזוהה, ללא תווית או ללא הנחיה מתאימה.</a:t>
            </a:r>
            <a:endParaRPr lang="en-US" sz="1710" dirty="0"/>
          </a:p>
          <a:p>
            <a:pPr marL="0" indent="0" algn="r" rtl="1">
              <a:buNone/>
            </a:pPr>
            <a:r>
              <a:rPr lang="en-US" sz="171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לפני שימוש בחומר יש להכיר את הסיכונים, ציוד המגן, תנאי האוורור והתגובה לשפך.</a:t>
            </a:r>
            <a:endParaRPr lang="en-US" sz="1710" dirty="0"/>
          </a:p>
          <a:p>
            <a:pPr marL="0" indent="0" algn="r" rtl="1">
              <a:buNone/>
            </a:pPr>
            <a:r>
              <a:rPr lang="en-US" sz="171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אין לערבב חומרים ללא אישור — גם חומרי ניקוי רגילים עלולים להגיב ביניהם.</a:t>
            </a:r>
            <a:endParaRPr lang="en-US" sz="1710" dirty="0"/>
          </a:p>
          <a:p>
            <a:pPr marL="0" indent="0" algn="r" rtl="1">
              <a:buNone/>
            </a:pPr>
            <a:r>
              <a:rPr lang="en-US" sz="171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יש לשמור מכלים סגורים ומסומנים ולהחזירם למקום האחסון שנקבע.</a:t>
            </a:r>
            <a:endParaRPr lang="en-US" sz="1710" dirty="0"/>
          </a:p>
          <a:p>
            <a:pPr marL="0" indent="0" algn="r" rtl="1">
              <a:buNone/>
            </a:pPr>
            <a:r>
              <a:rPr lang="en-US" sz="1710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• בכל שפך, ריח חריג, חשיפה לעור/עיניים או שאיפת אדים — עוצרים ומדווחים מיד.</a:t>
            </a:r>
            <a:endParaRPr lang="en-US" sz="1710" dirty="0"/>
          </a:p>
        </p:txBody>
      </p:sp>
      <p:sp>
        <p:nvSpPr>
          <p:cNvPr id="10" name="Shape 7"/>
          <p:cNvSpPr/>
          <p:nvPr/>
        </p:nvSpPr>
        <p:spPr>
          <a:xfrm>
            <a:off x="786384" y="1261872"/>
            <a:ext cx="3886200" cy="512064"/>
          </a:xfrm>
          <a:prstGeom prst="roundRect">
            <a:avLst>
              <a:gd name="adj" fmla="val 14286"/>
            </a:avLst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8"/>
          <p:cNvSpPr/>
          <p:nvPr/>
        </p:nvSpPr>
        <p:spPr>
          <a:xfrm>
            <a:off x="832104" y="1316736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55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לפני שימוש בחומר שואלים 4 שאלות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4288536" y="1993392"/>
            <a:ext cx="640080" cy="640080"/>
          </a:xfrm>
          <a:prstGeom prst="ellipse">
            <a:avLst/>
          </a:prstGeom>
          <a:solidFill>
            <a:srgbClr val="2E8B3C"/>
          </a:solidFill>
          <a:ln w="12700">
            <a:solidFill>
              <a:srgbClr val="2E8B3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4306824" y="2103120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1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31520" y="202996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מה הסיכון?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31520" y="238658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דליק, רעיל, צורב, מגרה, מחליק או מזהם.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4288536" y="2999232"/>
            <a:ext cx="640080" cy="640080"/>
          </a:xfrm>
          <a:prstGeom prst="ellipse">
            <a:avLst/>
          </a:prstGeom>
          <a:solidFill>
            <a:srgbClr val="3E7BAA"/>
          </a:solidFill>
          <a:ln w="12700">
            <a:solidFill>
              <a:srgbClr val="3E7BA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4306824" y="3108960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2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731520" y="303580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איזה ציוד מגן?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731520" y="339242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כפפות, משקפי מגן, מסכה, חלוק או סינר.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4288536" y="4005072"/>
            <a:ext cx="640080" cy="640080"/>
          </a:xfrm>
          <a:prstGeom prst="ellipse">
            <a:avLst/>
          </a:prstGeom>
          <a:solidFill>
            <a:srgbClr val="F2B84B"/>
          </a:solidFill>
          <a:ln w="12700">
            <a:solidFill>
              <a:srgbClr val="F2B84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4306824" y="4114800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3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731520" y="404164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איך מגיבים לשפך?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731520" y="439826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סימון, הרחקה, ספיגה, איסוף ודיווח לפי נוהל.</a:t>
            </a:r>
            <a:endParaRPr lang="en-US" sz="1280" dirty="0"/>
          </a:p>
        </p:txBody>
      </p:sp>
      <p:sp>
        <p:nvSpPr>
          <p:cNvPr id="24" name="Shape 21"/>
          <p:cNvSpPr/>
          <p:nvPr/>
        </p:nvSpPr>
        <p:spPr>
          <a:xfrm>
            <a:off x="4288536" y="5010912"/>
            <a:ext cx="640080" cy="640080"/>
          </a:xfrm>
          <a:prstGeom prst="ellipse">
            <a:avLst/>
          </a:prstGeom>
          <a:solidFill>
            <a:srgbClr val="D94E45"/>
          </a:solidFill>
          <a:ln w="12700">
            <a:solidFill>
              <a:srgbClr val="D94E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5" name="Text 22"/>
          <p:cNvSpPr/>
          <p:nvPr/>
        </p:nvSpPr>
        <p:spPr>
          <a:xfrm>
            <a:off x="4306824" y="5120640"/>
            <a:ext cx="60350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4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731520" y="5047488"/>
            <a:ext cx="3429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50" b="1" dirty="0">
                <a:solidFill>
                  <a:srgbClr val="1D2A2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איך מאחסנים?</a:t>
            </a:r>
            <a:endParaRPr lang="en-US" sz="1650" dirty="0"/>
          </a:p>
        </p:txBody>
      </p:sp>
      <p:sp>
        <p:nvSpPr>
          <p:cNvPr id="27" name="Text 24"/>
          <p:cNvSpPr/>
          <p:nvPr/>
        </p:nvSpPr>
        <p:spPr>
          <a:xfrm>
            <a:off x="731520" y="540410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 rtl="1">
              <a:buNone/>
            </a:pPr>
            <a:r>
              <a:rPr lang="en-US" sz="1280" dirty="0">
                <a:solidFill>
                  <a:srgbClr val="4E5B54"/>
                </a:solidFill>
                <a:latin typeface="Noto Sans Hebrew" pitchFamily="34" charset="0"/>
                <a:ea typeface="Noto Sans Hebrew" pitchFamily="34" charset="-122"/>
                <a:cs typeface="Noto Sans Hebrew" pitchFamily="34" charset="-120"/>
              </a:rPr>
              <a:t>מכל סגור, תווית, הפרדה ומאצרה לפי הצורך.</a:t>
            </a:r>
            <a:endParaRPr lang="en-US" sz="12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Hebrew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Hebrew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2191</Words>
  <Application>Microsoft Office PowerPoint</Application>
  <PresentationFormat>Widescreen</PresentationFormat>
  <Paragraphs>241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Noto Sans Hebrew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חושן – הנדסה, ייעוץ בטיחות, גיהות וסביבה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בטיחות בסיסית לעובד חדש</dc:title>
  <dc:subject>מצגת בטיחות בסיסית לעובד חדש</dc:subject>
  <dc:creator>חושן – הנדסה, ייעוץ בטיחות, גיהות וסביבה</dc:creator>
  <cp:lastModifiedBy>Roman Bock</cp:lastModifiedBy>
  <cp:revision>3</cp:revision>
  <dcterms:created xsi:type="dcterms:W3CDTF">2026-05-22T16:22:11Z</dcterms:created>
  <dcterms:modified xsi:type="dcterms:W3CDTF">2026-05-22T16:25:24Z</dcterms:modified>
</cp:coreProperties>
</file>